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2" r:id="rId1"/>
  </p:sldMasterIdLst>
  <p:notesMasterIdLst>
    <p:notesMasterId r:id="rId29"/>
  </p:notesMasterIdLst>
  <p:sldIdLst>
    <p:sldId id="256" r:id="rId2"/>
    <p:sldId id="257" r:id="rId3"/>
    <p:sldId id="260" r:id="rId4"/>
    <p:sldId id="276" r:id="rId5"/>
    <p:sldId id="277" r:id="rId6"/>
    <p:sldId id="261" r:id="rId7"/>
    <p:sldId id="262" r:id="rId8"/>
    <p:sldId id="294" r:id="rId9"/>
    <p:sldId id="296" r:id="rId10"/>
    <p:sldId id="295" r:id="rId11"/>
    <p:sldId id="282" r:id="rId12"/>
    <p:sldId id="283" r:id="rId13"/>
    <p:sldId id="284" r:id="rId14"/>
    <p:sldId id="286" r:id="rId15"/>
    <p:sldId id="289" r:id="rId16"/>
    <p:sldId id="292" r:id="rId17"/>
    <p:sldId id="263" r:id="rId18"/>
    <p:sldId id="299" r:id="rId19"/>
    <p:sldId id="300" r:id="rId20"/>
    <p:sldId id="264" r:id="rId21"/>
    <p:sldId id="266" r:id="rId22"/>
    <p:sldId id="268" r:id="rId23"/>
    <p:sldId id="270" r:id="rId24"/>
    <p:sldId id="280" r:id="rId25"/>
    <p:sldId id="281" r:id="rId26"/>
    <p:sldId id="278" r:id="rId27"/>
    <p:sldId id="272" r:id="rId28"/>
  </p:sldIdLst>
  <p:sldSz cx="9144000" cy="6858000" type="screen4x3"/>
  <p:notesSz cx="6858000" cy="9144000"/>
  <p:defaultTextStyle>
    <a:defPPr>
      <a:defRPr lang="ar-IQ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BF50"/>
    <a:srgbClr val="5A5002"/>
    <a:srgbClr val="E6DF7E"/>
    <a:srgbClr val="D8D284"/>
    <a:srgbClr val="D7B041"/>
    <a:srgbClr val="6A5E02"/>
    <a:srgbClr val="837403"/>
    <a:srgbClr val="B8A304"/>
    <a:srgbClr val="DDC305"/>
    <a:srgbClr val="EDD1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>
      <p:cViewPr>
        <p:scale>
          <a:sx n="70" d="100"/>
          <a:sy n="70" d="100"/>
        </p:scale>
        <p:origin x="-1386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IQ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35FC03B8-71E2-48DD-BCBB-CE28A364BAFA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ar-IQ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IQ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IQ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7FCA661-029F-4FCC-9CD4-A1D2127DC83E}" type="slidenum">
              <a:rPr lang="ar-IQ" smtClean="0"/>
              <a:t>‹#›</a:t>
            </a:fld>
            <a:endParaRPr lang="ar-IQ"/>
          </a:p>
        </p:txBody>
      </p:sp>
    </p:spTree>
    <p:extLst>
      <p:ext uri="{BB962C8B-B14F-4D97-AF65-F5344CB8AC3E}">
        <p14:creationId xmlns:p14="http://schemas.microsoft.com/office/powerpoint/2010/main" val="1327493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FCA661-029F-4FCC-9CD4-A1D2127DC83E}" type="slidenum">
              <a:rPr lang="ar-IQ" smtClean="0"/>
              <a:t>20</a:t>
            </a:fld>
            <a:endParaRPr lang="ar-IQ"/>
          </a:p>
        </p:txBody>
      </p:sp>
    </p:spTree>
    <p:extLst>
      <p:ext uri="{BB962C8B-B14F-4D97-AF65-F5344CB8AC3E}">
        <p14:creationId xmlns:p14="http://schemas.microsoft.com/office/powerpoint/2010/main" val="3491513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ar-IQ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IQ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7000">
              <a:schemeClr val="bg1">
                <a:tint val="80000"/>
                <a:satMod val="250000"/>
                <a:lumMod val="100000"/>
              </a:schemeClr>
            </a:gs>
            <a:gs pos="60000">
              <a:schemeClr val="bg1">
                <a:tint val="90000"/>
                <a:shade val="90000"/>
                <a:satMod val="200000"/>
              </a:schemeClr>
            </a:gs>
            <a:gs pos="76000">
              <a:schemeClr val="bg1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05E9423C-C7FE-4F93-9C98-FA2570E489B7}" type="datetimeFigureOut">
              <a:rPr lang="ar-IQ" smtClean="0"/>
              <a:t>29/01/1441</a:t>
            </a:fld>
            <a:endParaRPr lang="ar-IQ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ar-IQ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47DAA29-C487-4907-81FB-F03C7557C3DE}" type="slidenum">
              <a:rPr lang="ar-IQ" smtClean="0"/>
              <a:t>‹#›</a:t>
            </a:fld>
            <a:endParaRPr lang="ar-IQ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ctr" defTabSz="914400" rtl="1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anandtech.com/show/14790/dells-32-inch-curved-gaming-monitor-s3220dgf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cartridge.com/product/hp-deskjet-ink-advantage-3775-all-in-one-printer/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ashgear.com/gv/sonos-move-gallery/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uals.com/bose-smart-noise-cancelling-headphones-700-review/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g.com/uk/projectors/lg-HF80JS" TargetMode="External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tpinc.com/blog/computer-memory-types-dram-ram-module" TargetMode="External"/><Relationship Id="rId3" Type="http://schemas.openxmlformats.org/officeDocument/2006/relationships/hyperlink" Target="https://www.sciencealert.com/this-new-kind-of-universal-computer-memory-could-be-the-low-energy-tech-we-need" TargetMode="External"/><Relationship Id="rId7" Type="http://schemas.openxmlformats.org/officeDocument/2006/relationships/hyperlink" Target="https://www.lifewire.com/types-of-ram-4150713" TargetMode="External"/><Relationship Id="rId2" Type="http://schemas.openxmlformats.org/officeDocument/2006/relationships/hyperlink" Target="https://computer.howstuffworks.com/what-is-computer-hardware2.htm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martiops.com/worlds-fastest-ssds/" TargetMode="External"/><Relationship Id="rId11" Type="http://schemas.openxmlformats.org/officeDocument/2006/relationships/hyperlink" Target="https://turbofuture.com/computers/Computer-Basics-10-Examples-of-Output-Devices" TargetMode="External"/><Relationship Id="rId5" Type="http://schemas.openxmlformats.org/officeDocument/2006/relationships/hyperlink" Target="https://www.computerweekly.com/feature/MLC-vs-SLC-Which-flash-SSD-is-right-for-you" TargetMode="External"/><Relationship Id="rId10" Type="http://schemas.openxmlformats.org/officeDocument/2006/relationships/hyperlink" Target="https://www.tutorialspoint.com/computer_fundamentals/computer_input_devices.htm" TargetMode="External"/><Relationship Id="rId4" Type="http://schemas.openxmlformats.org/officeDocument/2006/relationships/hyperlink" Target="https://searchstorage.techtarget.com/definition/SSD-solid-state-drive" TargetMode="External"/><Relationship Id="rId9" Type="http://schemas.openxmlformats.org/officeDocument/2006/relationships/hyperlink" Target="https://www.computerhope.com/jargon/c/cpu.htm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1445875"/>
            <a:ext cx="8640960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800" b="1" spc="200" dirty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Latest Computer Hardware</a:t>
            </a:r>
            <a:endParaRPr lang="ar-IQ" sz="2800" b="1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496" y="17329"/>
            <a:ext cx="5328592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Kurdistan reigonal government</a:t>
            </a:r>
          </a:p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Ministry of higher education</a:t>
            </a:r>
          </a:p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University of Human Development</a:t>
            </a:r>
          </a:p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IT Department</a:t>
            </a:r>
          </a:p>
        </p:txBody>
      </p:sp>
      <p:pic>
        <p:nvPicPr>
          <p:cNvPr id="6" name="Picture 2" descr="D:\unversity\uhd logos and photos\Original_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43914"/>
            <a:ext cx="2088339" cy="13688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5496" y="5733256"/>
            <a:ext cx="6624736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Prepared By :</a:t>
            </a:r>
          </a:p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                     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Blnd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Arif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      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Payam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 Khalid    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Hedi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Xalil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     </a:t>
            </a:r>
          </a:p>
          <a:p>
            <a:pPr algn="l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                              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Hawrez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 Aziz          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Yad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Rizgar</a:t>
            </a:r>
            <a:endParaRPr lang="ar-IQ" sz="2000" dirty="0">
              <a:solidFill>
                <a:schemeClr val="tx2">
                  <a:lumMod val="75000"/>
                </a:schemeClr>
              </a:solidFill>
              <a:latin typeface="Arial Rounded MT Bold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588225" y="6093296"/>
            <a:ext cx="252027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Arial Rounded MT Bold" pitchFamily="34" charset="0"/>
              </a:rPr>
              <a:t>2019 – 2020 C</a:t>
            </a:r>
            <a:endParaRPr lang="ar-IQ" sz="2400" dirty="0">
              <a:solidFill>
                <a:schemeClr val="tx2">
                  <a:lumMod val="75000"/>
                </a:schemeClr>
              </a:solidFill>
              <a:latin typeface="Arial Rounded MT Bold" pitchFamily="34" charset="0"/>
            </a:endParaRPr>
          </a:p>
        </p:txBody>
      </p:sp>
      <p:pic>
        <p:nvPicPr>
          <p:cNvPr id="1027" name="Picture 3" descr="C:\Users\Blnd\Desktop\computer-hardware-service-500x5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070" y="2348880"/>
            <a:ext cx="4929860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393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GPU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10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026" name="Picture 2" descr="C:\Users\Blnd\Desktop\Captur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256641"/>
            <a:ext cx="8892480" cy="4980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64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Input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8520" y="1124744"/>
            <a:ext cx="8927976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buFont typeface="Arial" pitchFamily="34" charset="0"/>
              <a:buChar char="•"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Logitech MX Master 2S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The best mouse for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creatives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right now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DPI: 4,000 | Interface: Bluetooth and 2.4GHz wireless | Buttons: 7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| Ergonomic: Right-handed | Features: Scrolling wheel, Customizable buttons, Thumb wheel, ergonomic build</a:t>
            </a:r>
          </a:p>
          <a:p>
            <a:pPr algn="l" rtl="0"/>
            <a:endParaRPr lang="en-US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+Customizable buttons</a:t>
            </a:r>
          </a:p>
          <a:p>
            <a:pPr algn="l" rtl="0"/>
            <a:endParaRPr lang="en-US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+Unbelievable tracking</a:t>
            </a:r>
          </a:p>
          <a:p>
            <a:pPr algn="l" rtl="0"/>
            <a:endParaRPr lang="en-US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-Not ambidextrous</a:t>
            </a:r>
          </a:p>
          <a:p>
            <a:pPr algn="l" rtl="0"/>
            <a:endParaRPr lang="en-US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11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image1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59832" y="2832904"/>
            <a:ext cx="5346847" cy="29723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5908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Input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9512" y="1385481"/>
            <a:ext cx="8784976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rtl="0">
              <a:buFont typeface="Arial" pitchFamily="34" charset="0"/>
              <a:buChar char="•"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Logitech MX Vertical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An extremely comfortable vertical mouse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DPI: 4,000 | Interface: Bluetooth (up to three devices); USB-C | Buttons: 6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| Ergonomic: Right-handed | Features: Ergonomic build, Easy-Switch and Flow- Enabled, Fast recharging, Cursor speed switch</a:t>
            </a:r>
          </a:p>
          <a:p>
            <a:pPr algn="l" rtl="0"/>
            <a:endParaRPr lang="en-US" sz="2000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+Ergonomic design</a:t>
            </a:r>
          </a:p>
          <a:p>
            <a:pPr algn="l" rtl="0"/>
            <a:endParaRPr lang="en-US" sz="2000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+ Fast recharging</a:t>
            </a:r>
          </a:p>
          <a:p>
            <a:pPr algn="l" rtl="0"/>
            <a:endParaRPr lang="en-US" sz="2000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+4-month battery life</a:t>
            </a:r>
          </a:p>
          <a:p>
            <a:pPr algn="l" rtl="0"/>
            <a:endParaRPr lang="en-US" sz="2000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-Pricey</a:t>
            </a:r>
          </a:p>
          <a:p>
            <a:pPr algn="l" rtl="0"/>
            <a:endParaRPr lang="en-US" sz="2000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-Slightly odd design</a:t>
            </a:r>
          </a:p>
          <a:p>
            <a:pPr algn="l" rtl="0"/>
            <a:endParaRPr lang="en-US" sz="2000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endParaRPr lang="en-US" sz="2000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12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0" name="image2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18976" y="3265093"/>
            <a:ext cx="2929288" cy="275619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8825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1273984"/>
            <a:ext cx="892899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rtl="0">
              <a:buFont typeface="Arial" pitchFamily="34" charset="0"/>
              <a:buChar char="•"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Logitech M185 wireless mouse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A reliable, popular and low-cost option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DPI: 1000 | Interface: 2.4 GHz wireless connectivity; USB receiver | Buttons: 3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| Ergonomic: Ambidextrous | Features: Scroll wheel</a:t>
            </a:r>
          </a:p>
          <a:p>
            <a:pPr algn="l" rtl="0"/>
            <a:endParaRPr lang="en-US" sz="2000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                                                                                                        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                                                                                                        +Great value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                                                                                                        +12 months battery life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                                                                                                        +Plug-and-play</a:t>
            </a:r>
          </a:p>
          <a:p>
            <a:pPr algn="l" rtl="0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                                                                                                        -Basic option</a:t>
            </a:r>
          </a:p>
          <a:p>
            <a:pPr algn="l" rtl="0"/>
            <a:endParaRPr lang="en-US" sz="2000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Input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13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image3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6947" y="2852936"/>
            <a:ext cx="5063165" cy="30803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073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Input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9512" y="1353542"/>
            <a:ext cx="885698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buFont typeface="Arial" pitchFamily="34" charset="0"/>
              <a:buChar char="•"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Logitech Craft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best overall keyboard for designers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Size: 43x14.9x3.2cm | Weight: 960g | Range: Wireless to 10m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| Power: Rechargeable (USB-C)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US$149.99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Multi-function Creative Input Dial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Backlit with ‘hand-detection’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- Very expensive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- Dial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favours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right-handers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14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0" name="image4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76095" y="4077072"/>
            <a:ext cx="5591810" cy="22148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6194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Input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9512" y="1340768"/>
            <a:ext cx="88569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buFont typeface="Arial" pitchFamily="34" charset="0"/>
              <a:buChar char="•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Corsair K95 RGB Platinum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This RGB mechanical keyboard isn't just for gamers</a:t>
            </a:r>
          </a:p>
          <a:p>
            <a:pPr algn="l" rtl="0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Size: 46.5x17.1x3.6cm | Weight: 1324g | Range: Wired (2m USB cable)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| Switches: Cherry MX switches</a:t>
            </a:r>
          </a:p>
          <a:p>
            <a:pPr algn="l" rtl="0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US$159.99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Quality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aluminium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frame</a:t>
            </a:r>
          </a:p>
          <a:p>
            <a:pPr algn="l" rtl="0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Onboard memory to save macros</a:t>
            </a:r>
          </a:p>
          <a:p>
            <a:pPr algn="l" rtl="0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-Palm rest gets grubby quickly</a:t>
            </a:r>
          </a:p>
          <a:p>
            <a:pPr algn="l" rtl="0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-Complex software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15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image5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95936" y="2996952"/>
            <a:ext cx="4662686" cy="27142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3736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Input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7504" y="1281534"/>
            <a:ext cx="88569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buFont typeface="Arial" pitchFamily="34" charset="0"/>
              <a:buChar char="•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Kinesis Advantage2 LF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best ergonomic keyboard to reduce the risk of RSI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Size: 41.9x20.3x7.3cm | Weight: 998g | Switches: Cherry MX switches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€370.23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Ergonomic design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minimises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strain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+ Up to 48 programmable macros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-Extremely expensive</a:t>
            </a:r>
          </a:p>
          <a:p>
            <a:pPr algn="l" rtl="0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-Thick and bulky (but small footprint)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16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image6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46750" y="3881662"/>
            <a:ext cx="5450500" cy="23556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69054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Input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9512" y="1124744"/>
            <a:ext cx="48965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buFont typeface="Arial" pitchFamily="34" charset="0"/>
              <a:buChar char="•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Fujitsu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ScanSnap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ix500 Scanner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PROS: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1.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Very fast at scanning to searchable PDF.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2.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Met its rated simplex and duplex scan speeds.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3.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Good optical-character-recognition (OCR).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4.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Did well at reading business cards.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5.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Misfeed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-free in our testing.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6.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Wi-Fi and USB 3.0 connectivity.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CONS: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1.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You can’t give a scan command from within an application.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2.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Scanning to some programs may require several steps.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3.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Only connects wirelessly to one computer at a time.</a:t>
            </a:r>
          </a:p>
          <a:p>
            <a:pPr algn="l" rtl="0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4.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Documentation could use improvement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17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0" name="image7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15496" y="1700808"/>
            <a:ext cx="3160960" cy="37431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1788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Input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9512" y="1772816"/>
            <a:ext cx="48965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buFont typeface="Arial" pitchFamily="34" charset="0"/>
              <a:buChar char="•"/>
            </a:pP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Doxie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Flip Mobile Flatbed Scanner</a:t>
            </a: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PROS: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Compact and lightweight design.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Completely cordless.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Easy to use, no setup required.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Can scan almost any surface.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The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Doxie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app has some helpful features like Stitch or Staple.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Brilliant image quality.</a:t>
            </a: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CONS: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Colors of scans are not accurate.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Still too big to carry around.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18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image8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88024" y="1412776"/>
            <a:ext cx="4082588" cy="42844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2506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Input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9512" y="1884888"/>
            <a:ext cx="37444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buFont typeface="Arial" pitchFamily="34" charset="0"/>
              <a:buChar char="•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Epson Perfection V800 Photo Scanner</a:t>
            </a: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PROS: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High-quality scans for photographic prints and film (including slides).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Scan modes range from full auto to full control over settings.</a:t>
            </a: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CONS: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Doesn’t come with a photo editor or any other application program.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19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0" name="image9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55976" y="1556792"/>
            <a:ext cx="4180579" cy="40997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9003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ii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20" y="1268760"/>
            <a:ext cx="8640960" cy="549688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Title Cover  ....................................................................................................   Page i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Table of content  ..........................................................................................   Page ii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Introduction  .................................................................................................  Page 3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Evolution of Computer Hardware  ............................................................... Page 4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Universal Memory  ........................................................................................ Page 5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SSD And HDD  ………................................................................................... Page 6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DDR4 SDRAM ……….................................................................................... Page 7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CPU   ……………………………................................................... ....... page 8,9,10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Computer input Devices ……….......................................................... Page 11 -  19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Computer Output Devices  ................................................................. Page 20 -  29 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Summary  ..................................................................................................... Page 30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andara"/>
              </a:rPr>
              <a:t>References ................................................................................................... Page 31</a:t>
            </a: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endParaRPr lang="en-US" sz="2000" dirty="0">
              <a:solidFill>
                <a:schemeClr val="tx2">
                  <a:lumMod val="75000"/>
                </a:schemeClr>
              </a:solidFill>
              <a:latin typeface="Candara"/>
            </a:endParaRP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endParaRPr lang="en-US" dirty="0">
              <a:solidFill>
                <a:schemeClr val="tx2">
                  <a:lumMod val="75000"/>
                </a:schemeClr>
              </a:solidFill>
              <a:latin typeface="Candara"/>
            </a:endParaRPr>
          </a:p>
          <a:p>
            <a:pPr lvl="0" algn="l" rtl="0">
              <a:spcBef>
                <a:spcPct val="20000"/>
              </a:spcBef>
              <a:buClr>
                <a:srgbClr val="31B6FD"/>
              </a:buClr>
              <a:buSzPct val="100000"/>
            </a:pPr>
            <a:endParaRPr lang="en-US" dirty="0">
              <a:solidFill>
                <a:schemeClr val="tx2">
                  <a:lumMod val="75000"/>
                </a:schemeClr>
              </a:solidFill>
              <a:latin typeface="Candar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Table of contents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89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Output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1520" y="1196752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Latest monitor model: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</a:t>
            </a:r>
            <a:r>
              <a:rPr lang="en-US" kern="0" dirty="0" smtClean="0">
                <a:solidFill>
                  <a:schemeClr val="tx2">
                    <a:lumMod val="75000"/>
                  </a:schemeClr>
                </a:solidFill>
              </a:rPr>
              <a:t>20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3" name="Content Placeholder 8">
            <a:extLst>
              <a:ext uri="{FF2B5EF4-FFF2-40B4-BE49-F238E27FC236}">
                <a16:creationId xmlns:a16="http://schemas.microsoft.com/office/drawing/2014/main" xmlns="" id="{B36D933C-254F-4FEB-9B74-3C9861CF84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tretch>
            <a:fillRect/>
          </a:stretch>
        </p:blipFill>
        <p:spPr>
          <a:xfrm>
            <a:off x="4860032" y="2885945"/>
            <a:ext cx="4021172" cy="263597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756018" y="2051557"/>
            <a:ext cx="622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dell s3220dgf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1FD853F-054B-41CE-A496-77EB1E151437}"/>
              </a:ext>
            </a:extLst>
          </p:cNvPr>
          <p:cNvSpPr txBox="1"/>
          <p:nvPr/>
        </p:nvSpPr>
        <p:spPr>
          <a:xfrm>
            <a:off x="467544" y="2420888"/>
            <a:ext cx="3960440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34 inch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165 Hz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2560*1440 resolution 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Display 1.07 billion of colors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$599.99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Output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9512" y="1268760"/>
            <a:ext cx="7056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7.2.1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 Latest Printer Model 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58" y="2315495"/>
            <a:ext cx="2952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hp </a:t>
            </a:r>
            <a:r>
              <a:rPr lang="en-US" sz="2400" dirty="0" err="1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deskjet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 3775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21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Content Placeholder 8">
            <a:extLst>
              <a:ext uri="{FF2B5EF4-FFF2-40B4-BE49-F238E27FC236}">
                <a16:creationId xmlns:a16="http://schemas.microsoft.com/office/drawing/2014/main" xmlns="" id="{998D2F43-9F63-4909-9656-BB4E96CCA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5220072" y="3192658"/>
            <a:ext cx="3667901" cy="289134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BF20CD6-93CE-4BA1-8307-471D396609AB}"/>
              </a:ext>
            </a:extLst>
          </p:cNvPr>
          <p:cNvSpPr txBox="1"/>
          <p:nvPr/>
        </p:nvSpPr>
        <p:spPr>
          <a:xfrm>
            <a:off x="611560" y="2564904"/>
            <a:ext cx="3960440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Inkjet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4800*1200 DPI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Paper size-A4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Weight 2.33 kg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USB,,</a:t>
            </a:r>
            <a:r>
              <a:rPr lang="en-US" b="1" i="1" dirty="0" err="1">
                <a:solidFill>
                  <a:schemeClr val="tx2"/>
                </a:solidFill>
              </a:rPr>
              <a:t>Wifi</a:t>
            </a:r>
            <a:endParaRPr lang="en-US" b="1" i="1" dirty="0">
              <a:solidFill>
                <a:schemeClr val="tx2"/>
              </a:solidFill>
            </a:endParaRPr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40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Output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9512" y="1196752"/>
            <a:ext cx="8208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7.3.1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 Latest Computer Speakers 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851920" y="2191138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800" dirty="0" err="1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Sonos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Bluetooth speaker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22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Content Placeholder 6">
            <a:extLst>
              <a:ext uri="{FF2B5EF4-FFF2-40B4-BE49-F238E27FC236}">
                <a16:creationId xmlns:a16="http://schemas.microsoft.com/office/drawing/2014/main" xmlns="" id="{3D58BF33-7235-4C5F-94AB-C29191383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4572000" y="3204791"/>
            <a:ext cx="4362418" cy="2456457"/>
          </a:xfrm>
          <a:prstGeom prst="rect">
            <a:avLst/>
          </a:prstGeom>
          <a:ln>
            <a:solidFill>
              <a:schemeClr val="tx1"/>
            </a:solidFill>
            <a:prstDash val="solid"/>
          </a:ln>
          <a:effectLst>
            <a:outerShdw blurRad="50800" dist="254000" dir="13500000" algn="br" rotWithShape="0">
              <a:prstClr val="black">
                <a:alpha val="16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A95C19C-DE6B-4F63-87B3-D3D8B9DA5F32}"/>
              </a:ext>
            </a:extLst>
          </p:cNvPr>
          <p:cNvSpPr txBox="1"/>
          <p:nvPr/>
        </p:nvSpPr>
        <p:spPr>
          <a:xfrm>
            <a:off x="611560" y="2564904"/>
            <a:ext cx="2952328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Weight 3 kg</a:t>
            </a:r>
          </a:p>
          <a:p>
            <a:pPr marL="285750" indent="-28575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USB-C charging port</a:t>
            </a:r>
          </a:p>
          <a:p>
            <a:pPr marL="285750" indent="-28575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 err="1">
                <a:solidFill>
                  <a:schemeClr val="tx2"/>
                </a:solidFill>
              </a:rPr>
              <a:t>Wifi</a:t>
            </a:r>
            <a:r>
              <a:rPr lang="en-US" b="1" i="1" dirty="0">
                <a:solidFill>
                  <a:schemeClr val="tx2"/>
                </a:solidFill>
              </a:rPr>
              <a:t>-Bluetooth</a:t>
            </a:r>
          </a:p>
          <a:p>
            <a:pPr marL="285750" indent="-28575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Battery life: 10 hours</a:t>
            </a:r>
          </a:p>
          <a:p>
            <a:pPr marL="285750" indent="-28575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LED Light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63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Output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2" y="1268760"/>
            <a:ext cx="8784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7.4.1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Latest Headphone Models: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03848" y="2255886"/>
            <a:ext cx="7128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400" dirty="0" err="1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bose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headphones 700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23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Content Placeholder 8">
            <a:extLst>
              <a:ext uri="{FF2B5EF4-FFF2-40B4-BE49-F238E27FC236}">
                <a16:creationId xmlns:a16="http://schemas.microsoft.com/office/drawing/2014/main" xmlns="" id="{4F09C202-2533-4C4B-A091-68391BEB0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4625547" y="3283200"/>
            <a:ext cx="4338941" cy="2394329"/>
          </a:xfrm>
          <a:prstGeom prst="rect">
            <a:avLst/>
          </a:prstGeom>
          <a:ln>
            <a:noFill/>
          </a:ln>
          <a:effectLst>
            <a:outerShdw blurRad="50800" dist="254000" dir="13500000" algn="br" rotWithShape="0">
              <a:prstClr val="black">
                <a:alpha val="14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8B2695-BCC9-43BA-899A-77C4E006FE84}"/>
              </a:ext>
            </a:extLst>
          </p:cNvPr>
          <p:cNvSpPr txBox="1"/>
          <p:nvPr/>
        </p:nvSpPr>
        <p:spPr>
          <a:xfrm>
            <a:off x="467544" y="2503318"/>
            <a:ext cx="3456384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Battery life: 20 hours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Weight 0.25 kg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2 devices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Bluetooth range 10 meters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USB-C charging port</a:t>
            </a:r>
          </a:p>
          <a:p>
            <a:pPr algn="l" rtl="0"/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565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Output Devices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9512" y="1124744"/>
            <a:ext cx="8280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7.5.1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  Latest Projector Model 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66136" y="2302643"/>
            <a:ext cx="710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LG hf80js projector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24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xmlns="" id="{10759F52-4D7D-4C97-80DD-6BF8690D7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4911140" y="2968374"/>
            <a:ext cx="4238946" cy="2746898"/>
          </a:xfrm>
          <a:prstGeom prst="ellipse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A9EECBA-908C-4797-910E-5F16A03E6395}"/>
              </a:ext>
            </a:extLst>
          </p:cNvPr>
          <p:cNvSpPr txBox="1"/>
          <p:nvPr/>
        </p:nvSpPr>
        <p:spPr>
          <a:xfrm>
            <a:off x="539552" y="2268174"/>
            <a:ext cx="39604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Full HD (1920*1080)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2,000 lumen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Wireless connection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20,000 hour lamp life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Lamp type - laser</a:t>
            </a:r>
          </a:p>
          <a:p>
            <a:pPr marL="342900" indent="-342900" algn="l" rtl="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tx2"/>
                </a:solidFill>
              </a:rPr>
              <a:t>HDMI,USB,….</a:t>
            </a:r>
          </a:p>
          <a:p>
            <a:pPr algn="l" rtl="0"/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85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Summary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7544" y="2272804"/>
            <a:ext cx="8352928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0"/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In this Presentation we have talked about all the types of Latest Computer hardware including all input and output devices printers and other peripherals.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</a:t>
            </a:r>
            <a:r>
              <a:rPr lang="en-US" kern="0" noProof="0" dirty="0" smtClean="0">
                <a:solidFill>
                  <a:schemeClr val="tx2">
                    <a:lumMod val="75000"/>
                  </a:schemeClr>
                </a:solidFill>
              </a:rPr>
              <a:t>25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79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9512" y="987737"/>
            <a:ext cx="8784976" cy="546559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itchFamily="34" charset="0"/>
              <a:buChar char="•"/>
            </a:pPr>
            <a:r>
              <a:rPr lang="en-US" sz="1850" u="sng" dirty="0">
                <a:solidFill>
                  <a:schemeClr val="bg2">
                    <a:lumMod val="10000"/>
                  </a:schemeClr>
                </a:solidFill>
                <a:hlinkClick r:id="rId2"/>
              </a:rPr>
              <a:t>https://computer.howstuffworks.com/what-is-computer-hardware2.htm</a:t>
            </a:r>
            <a:endParaRPr lang="en-US" sz="1850" u="sng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sz="1850" u="sng" dirty="0">
                <a:solidFill>
                  <a:schemeClr val="bg2">
                    <a:lumMod val="10000"/>
                  </a:schemeClr>
                </a:solidFill>
                <a:hlinkClick r:id="rId3"/>
              </a:rPr>
              <a:t>https://www.sciencealert.com/this-new-kind-of-universal-computer-memory-could-be-the-low-energy-tech-we-need</a:t>
            </a:r>
            <a:endParaRPr lang="en-US" sz="1850" u="sng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sz="1850" u="sng" dirty="0">
                <a:solidFill>
                  <a:schemeClr val="bg2">
                    <a:lumMod val="10000"/>
                  </a:schemeClr>
                </a:solidFill>
                <a:hlinkClick r:id="rId4"/>
              </a:rPr>
              <a:t>https://searchstorage.techtarget.com/definition/SSD-solid-state-drive</a:t>
            </a:r>
            <a:endParaRPr lang="en-US" sz="1850" u="sng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sz="1850" u="sng" dirty="0">
                <a:solidFill>
                  <a:schemeClr val="bg2">
                    <a:lumMod val="10000"/>
                  </a:schemeClr>
                </a:solidFill>
                <a:hlinkClick r:id="rId5"/>
              </a:rPr>
              <a:t>https://www.computerweekly.com/feature/MLC-vs-SLC-Which-flash-SSD-is-right-for-you</a:t>
            </a:r>
            <a:endParaRPr lang="en-US" sz="1850" u="sng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sz="1850" u="sng" dirty="0">
                <a:solidFill>
                  <a:schemeClr val="bg2">
                    <a:lumMod val="10000"/>
                  </a:schemeClr>
                </a:solidFill>
                <a:hlinkClick r:id="rId6"/>
              </a:rPr>
              <a:t>https://smartiops.com/worlds-fastest-ssds/</a:t>
            </a:r>
            <a:endParaRPr lang="en-US" sz="1850" u="sng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sz="1850" u="sng" dirty="0">
                <a:solidFill>
                  <a:schemeClr val="bg2">
                    <a:lumMod val="10000"/>
                  </a:schemeClr>
                </a:solidFill>
                <a:hlinkClick r:id="rId7"/>
              </a:rPr>
              <a:t>https://www.lifewire.com/types-of-ram-4150713</a:t>
            </a:r>
            <a:endParaRPr lang="en-US" sz="1850" u="sng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sz="1850" u="sng" dirty="0">
                <a:solidFill>
                  <a:schemeClr val="bg2">
                    <a:lumMod val="10000"/>
                  </a:schemeClr>
                </a:solidFill>
                <a:hlinkClick r:id="rId8"/>
              </a:rPr>
              <a:t>https://www.atpinc.com/blog/computer-memory-types-dram-ram-module</a:t>
            </a:r>
            <a:endParaRPr lang="en-US" sz="1850" u="sng" dirty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 algn="l" rtl="0">
              <a:lnSpc>
                <a:spcPct val="115000"/>
              </a:lnSpc>
              <a:spcAft>
                <a:spcPts val="1000"/>
              </a:spcAft>
              <a:buFont typeface="Arial" pitchFamily="34" charset="0"/>
              <a:buChar char="•"/>
            </a:pPr>
            <a:r>
              <a:rPr lang="en-US" sz="2000" u="sng" dirty="0">
                <a:solidFill>
                  <a:schemeClr val="bg2">
                    <a:lumMod val="10000"/>
                  </a:schemeClr>
                </a:solidFill>
                <a:latin typeface="Calibri"/>
                <a:ea typeface="Calibri"/>
                <a:cs typeface="Arial"/>
                <a:hlinkClick r:id="rId9"/>
              </a:rPr>
              <a:t>https://www.computerhope.com/jargon/c/cpu.htm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/>
              <a:ea typeface="Calibri"/>
              <a:cs typeface="Arial"/>
            </a:endParaRPr>
          </a:p>
          <a:p>
            <a:pPr marL="342900" indent="-342900" algn="l" rtl="0">
              <a:lnSpc>
                <a:spcPct val="115000"/>
              </a:lnSpc>
              <a:spcAft>
                <a:spcPts val="1000"/>
              </a:spcAft>
              <a:buFont typeface="Arial" pitchFamily="34" charset="0"/>
              <a:buChar char="•"/>
            </a:pPr>
            <a:r>
              <a:rPr lang="en-US" sz="2000" u="sng" dirty="0">
                <a:solidFill>
                  <a:schemeClr val="bg2">
                    <a:lumMod val="10000"/>
                  </a:schemeClr>
                </a:solidFill>
                <a:latin typeface="Calibri"/>
                <a:ea typeface="Calibri"/>
                <a:cs typeface="Arial"/>
                <a:hlinkClick r:id="rId10"/>
              </a:rPr>
              <a:t>https://www.tutorialspoint.com/computer_fundamentals/computer_input_devices.htm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/>
              <a:ea typeface="Calibri"/>
              <a:cs typeface="Arial"/>
            </a:endParaRPr>
          </a:p>
          <a:p>
            <a:pPr marL="342900" indent="-342900" algn="l" rtl="0">
              <a:buFont typeface="Arial" pitchFamily="34" charset="0"/>
              <a:buChar char="•"/>
            </a:pPr>
            <a:endParaRPr lang="en-US" sz="2000" u="sng" dirty="0">
              <a:solidFill>
                <a:schemeClr val="bg2">
                  <a:lumMod val="10000"/>
                </a:schemeClr>
              </a:solidFill>
              <a:latin typeface="Calibri"/>
              <a:ea typeface="Calibri"/>
              <a:cs typeface="Arial"/>
              <a:hlinkClick r:id="rId11"/>
            </a:endParaRPr>
          </a:p>
          <a:p>
            <a:pPr marL="342900" indent="-342900" algn="l" rtl="0">
              <a:buFont typeface="Arial" pitchFamily="34" charset="0"/>
              <a:buChar char="•"/>
            </a:pPr>
            <a:r>
              <a:rPr lang="en-US" sz="2000" u="sng" dirty="0">
                <a:solidFill>
                  <a:schemeClr val="bg2">
                    <a:lumMod val="10000"/>
                  </a:schemeClr>
                </a:solidFill>
                <a:latin typeface="Calibri"/>
                <a:ea typeface="Calibri"/>
                <a:cs typeface="Arial"/>
                <a:hlinkClick r:id="rId11"/>
              </a:rPr>
              <a:t>https://turbofuture.com/computers/Computer-Basics-10-Examples-of-Output-Devices</a:t>
            </a:r>
            <a:endParaRPr lang="en-US" sz="1850" u="sng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 algn="l" rtl="0">
              <a:buFont typeface="Arial" pitchFamily="34" charset="0"/>
              <a:buChar char="•"/>
            </a:pPr>
            <a:endParaRPr lang="en-US" sz="1850" u="sng" dirty="0">
              <a:solidFill>
                <a:schemeClr val="tx2"/>
              </a:solidFill>
            </a:endParaRPr>
          </a:p>
          <a:p>
            <a:pPr marL="285750" indent="-285750" algn="l" rtl="0">
              <a:buFont typeface="Arial" pitchFamily="34" charset="0"/>
              <a:buChar char="•"/>
            </a:pPr>
            <a:endParaRPr lang="en-US" sz="1850" u="sng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</a:t>
            </a:r>
            <a:r>
              <a:rPr lang="en-US" kern="0" noProof="0" dirty="0" smtClean="0">
                <a:solidFill>
                  <a:schemeClr val="tx2">
                    <a:lumMod val="75000"/>
                  </a:schemeClr>
                </a:solidFill>
              </a:rPr>
              <a:t>26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References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9849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Blnd\Downloads\AQ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620688"/>
            <a:ext cx="7848872" cy="554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8048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7544" y="2272804"/>
            <a:ext cx="8352928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0"/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In this Presentation we are </a:t>
            </a:r>
            <a:r>
              <a:rPr lang="en-US" sz="3600" dirty="0" err="1">
                <a:solidFill>
                  <a:schemeClr val="tx2">
                    <a:lumMod val="75000"/>
                  </a:schemeClr>
                </a:solidFill>
              </a:rPr>
              <a:t>goingto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 talk about all the types of latest Computer hardware including all input and output devices printers and other peripherals.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Introduction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iii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41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116632"/>
            <a:ext cx="8784976" cy="1569660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Hardware evolution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9512" y="1772816"/>
            <a:ext cx="7344816" cy="392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1.1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 Moore's Law.</a:t>
            </a:r>
            <a:endParaRPr lang="en-US" sz="1600" dirty="0">
              <a:solidFill>
                <a:schemeClr val="tx2">
                  <a:lumMod val="75000"/>
                </a:schemeClr>
              </a:solidFill>
              <a:effectLst/>
              <a:latin typeface="Calibri"/>
              <a:ea typeface="Calibri"/>
              <a:cs typeface="Arial"/>
            </a:endParaRPr>
          </a:p>
        </p:txBody>
      </p:sp>
      <p:pic>
        <p:nvPicPr>
          <p:cNvPr id="2050" name="Picture 2" descr="C:\Users\Blnd\Desktop\Slides\s1\EVOLUT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276872"/>
            <a:ext cx="7480126" cy="392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</a:t>
            </a:r>
            <a:r>
              <a:rPr lang="en-US" kern="0" dirty="0">
                <a:solidFill>
                  <a:schemeClr val="tx2">
                    <a:lumMod val="75000"/>
                  </a:schemeClr>
                </a:solidFill>
              </a:rPr>
              <a:t>4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93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4016" y="1214152"/>
            <a:ext cx="8892480" cy="1176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2.1 Universal Memory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Arial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/>
              <a:buChar char="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SRAM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/>
              <a:buChar char="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Universal Memory.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Arial"/>
            </a:endParaRPr>
          </a:p>
        </p:txBody>
      </p:sp>
      <p:pic>
        <p:nvPicPr>
          <p:cNvPr id="3074" name="Picture 2" descr="C:\Users\Blnd\Desktop\Slides\S2\intel_optane_memory_16gb_pcie_m2_80mm_retail_box-40542763-35519399-or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780928"/>
            <a:ext cx="6137623" cy="3312368"/>
          </a:xfrm>
          <a:prstGeom prst="rect">
            <a:avLst/>
          </a:prstGeom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5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1440" y="91439"/>
            <a:ext cx="8961120" cy="1097280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4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Primary and Secondary Memory</a:t>
            </a:r>
            <a:endParaRPr lang="ar-IQ" sz="44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19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1520" y="1243265"/>
            <a:ext cx="8712968" cy="1198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3.1 Hard Disks:</a:t>
            </a:r>
            <a:endParaRPr lang="en-US" sz="1400" dirty="0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Arial"/>
            </a:endParaRPr>
          </a:p>
          <a:p>
            <a:pPr algn="l" rtl="0">
              <a:lnSpc>
                <a:spcPct val="115000"/>
              </a:lnSpc>
              <a:spcAft>
                <a:spcPts val="1000"/>
              </a:spcAft>
              <a:tabLst>
                <a:tab pos="1171575" algn="l"/>
              </a:tabLst>
            </a:pPr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3.1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.</a:t>
            </a:r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1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 SDD: (FGR) Floating gate transistors, 0 and 1</a:t>
            </a:r>
            <a:endParaRPr lang="en-US" sz="1400" dirty="0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Arial"/>
            </a:endParaRPr>
          </a:p>
          <a:p>
            <a:pPr algn="l" rtl="0">
              <a:lnSpc>
                <a:spcPct val="115000"/>
              </a:lnSpc>
              <a:spcAft>
                <a:spcPts val="1000"/>
              </a:spcAft>
              <a:tabLst>
                <a:tab pos="1171575" algn="l"/>
              </a:tabLst>
            </a:pPr>
            <a:r>
              <a:rPr lang="en-US" sz="1600" b="1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3.1.2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  types of SSD</a:t>
            </a:r>
            <a:endParaRPr lang="en-US" sz="1400" dirty="0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Arial"/>
            </a:endParaRPr>
          </a:p>
        </p:txBody>
      </p:sp>
      <p:pic>
        <p:nvPicPr>
          <p:cNvPr id="11" name="Picture 2" descr="C:\Users\Blnd\Desktop\Slides\S3\DE8KoKaUQAE5CP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64" y="2619629"/>
            <a:ext cx="7669360" cy="2753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6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1440" y="91439"/>
            <a:ext cx="8961120" cy="1097280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4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Primary and Secondary Memory</a:t>
            </a:r>
            <a:endParaRPr lang="ar-IQ" sz="44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5726657"/>
            <a:ext cx="9144000" cy="366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rtl="0">
              <a:lnSpc>
                <a:spcPct val="115000"/>
              </a:lnSpc>
              <a:spcAft>
                <a:spcPts val="1000"/>
              </a:spcAft>
              <a:tabLst>
                <a:tab pos="1171575" algn="l"/>
              </a:tabLst>
            </a:pPr>
            <a:r>
              <a:rPr lang="en-US" sz="1550" dirty="0">
                <a:solidFill>
                  <a:srgbClr val="2F5897">
                    <a:lumMod val="75000"/>
                  </a:srgbClr>
                </a:solidFill>
                <a:latin typeface="Calibri"/>
                <a:ea typeface="Calibri"/>
                <a:cs typeface="Arial"/>
              </a:rPr>
              <a:t>Data Engine T2HP is in a class of its own, surpassing 1.7 million random IOPS and 6.8GB/s in bandwidth per SSD.</a:t>
            </a:r>
          </a:p>
        </p:txBody>
      </p:sp>
    </p:spTree>
    <p:extLst>
      <p:ext uri="{BB962C8B-B14F-4D97-AF65-F5344CB8AC3E}">
        <p14:creationId xmlns:p14="http://schemas.microsoft.com/office/powerpoint/2010/main" val="100927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1230962"/>
            <a:ext cx="8784976" cy="2198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4.1 DDR4 SDRAM  &amp;   GDDR4 SDRAM :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Arial"/>
            </a:endParaRP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4.1.1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 DDR4 SDRAM  (Double Data Rate Synchronous Dynamic RAM)  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Arial"/>
            </a:endParaRP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Fastest DDR4 SDRAM 2133 MT/s (million transfers per second) and 4266 MT/s. 1.2 Volts,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Arial"/>
            </a:endParaRP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higher standard clock speeds (up to 1600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Mhz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). uses a 288-pin configuration, 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Arial"/>
            </a:endParaRP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4.1.2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Arial"/>
              </a:rPr>
              <a:t> (GDDR SDRAM)</a:t>
            </a:r>
            <a:endParaRPr lang="en-US" sz="1600" dirty="0">
              <a:solidFill>
                <a:schemeClr val="tx2">
                  <a:lumMod val="75000"/>
                </a:schemeClr>
              </a:solidFill>
              <a:effectLst/>
              <a:latin typeface="Calibri"/>
              <a:ea typeface="Calibri"/>
              <a:cs typeface="Arial"/>
            </a:endParaRPr>
          </a:p>
        </p:txBody>
      </p:sp>
      <p:pic>
        <p:nvPicPr>
          <p:cNvPr id="5122" name="Picture 2" descr="C:\Users\Blnd\Desktop\12950952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268" y="1988840"/>
            <a:ext cx="6515100" cy="5472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7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1440" y="91439"/>
            <a:ext cx="8961120" cy="1097280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4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Primary and Secondary Memory</a:t>
            </a:r>
            <a:endParaRPr lang="ar-IQ" sz="44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9592" y="5877272"/>
            <a:ext cx="71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DDR4 SDRAM</a:t>
            </a:r>
          </a:p>
        </p:txBody>
      </p:sp>
    </p:spTree>
    <p:extLst>
      <p:ext uri="{BB962C8B-B14F-4D97-AF65-F5344CB8AC3E}">
        <p14:creationId xmlns:p14="http://schemas.microsoft.com/office/powerpoint/2010/main" val="2620643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CPU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20" y="1124744"/>
            <a:ext cx="878497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buFont typeface="Arial" pitchFamily="34" charset="0"/>
              <a:buChar char="•"/>
            </a:pPr>
            <a:r>
              <a:rPr lang="en-US" sz="1600" b="1" dirty="0"/>
              <a:t>AMD </a:t>
            </a:r>
            <a:r>
              <a:rPr lang="en-US" sz="1600" b="1" dirty="0" err="1"/>
              <a:t>Ryzen</a:t>
            </a:r>
            <a:r>
              <a:rPr lang="en-US" sz="1600" b="1" dirty="0"/>
              <a:t> 9 3950x</a:t>
            </a:r>
          </a:p>
          <a:p>
            <a:pPr algn="l" rtl="0"/>
            <a:r>
              <a:rPr lang="en-US" sz="1600" dirty="0"/>
              <a:t>Cores: 16 | Threads: 32 | Base clock: 3.5GHz | Boost clock: 4.7GHz | L3 cache: 64MB | TDP: 95W                                                                                                                                             US$749</a:t>
            </a:r>
          </a:p>
          <a:p>
            <a:pPr algn="l" rtl="0"/>
            <a:endParaRPr lang="en-US" sz="1600" dirty="0"/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sz="1600" b="1" dirty="0"/>
              <a:t>Intel Core i9-9980XE</a:t>
            </a:r>
          </a:p>
          <a:p>
            <a:pPr algn="l" rtl="0"/>
            <a:r>
              <a:rPr lang="en-US" sz="1600" b="1" dirty="0"/>
              <a:t>Cores: </a:t>
            </a:r>
            <a:r>
              <a:rPr lang="en-US" sz="1600" dirty="0"/>
              <a:t>18 | </a:t>
            </a:r>
            <a:r>
              <a:rPr lang="en-US" sz="1600" b="1" dirty="0"/>
              <a:t>Threads: </a:t>
            </a:r>
            <a:r>
              <a:rPr lang="en-US" sz="1600" dirty="0"/>
              <a:t>36 | </a:t>
            </a:r>
            <a:r>
              <a:rPr lang="en-US" sz="1600" b="1" dirty="0"/>
              <a:t>Base clock: </a:t>
            </a:r>
            <a:r>
              <a:rPr lang="en-US" sz="1600" dirty="0"/>
              <a:t>3.0GHz | </a:t>
            </a:r>
            <a:r>
              <a:rPr lang="en-US" sz="1600" b="1" dirty="0"/>
              <a:t>Boost clock: </a:t>
            </a:r>
            <a:r>
              <a:rPr lang="en-US" sz="1600" dirty="0"/>
              <a:t>4.4GHz | </a:t>
            </a:r>
            <a:r>
              <a:rPr lang="en-US" sz="1600" b="1" dirty="0"/>
              <a:t>L3 cache: </a:t>
            </a:r>
            <a:r>
              <a:rPr lang="en-US" sz="1600" dirty="0"/>
              <a:t>24.75MB | </a:t>
            </a:r>
            <a:r>
              <a:rPr lang="en-US" sz="1600" b="1" dirty="0"/>
              <a:t>TDP: </a:t>
            </a:r>
            <a:r>
              <a:rPr lang="en-US" sz="1600" dirty="0"/>
              <a:t>165W                                                                                                                                US$1,989  </a:t>
            </a:r>
          </a:p>
          <a:p>
            <a:pPr algn="l" rtl="0"/>
            <a:endParaRPr lang="en-US" sz="1600" dirty="0"/>
          </a:p>
          <a:p>
            <a:pPr marL="285750" indent="-285750" algn="l" rtl="0">
              <a:buFont typeface="Arial" pitchFamily="34" charset="0"/>
              <a:buChar char="•"/>
            </a:pPr>
            <a:r>
              <a:rPr lang="en-US" sz="1600" b="1" dirty="0"/>
              <a:t>AMD </a:t>
            </a:r>
            <a:r>
              <a:rPr lang="en-US" sz="1600" b="1" dirty="0" err="1"/>
              <a:t>Ryzen</a:t>
            </a:r>
            <a:r>
              <a:rPr lang="en-US" sz="1600" b="1" dirty="0"/>
              <a:t> 9 3900X</a:t>
            </a:r>
          </a:p>
          <a:p>
            <a:pPr algn="l" rtl="0"/>
            <a:r>
              <a:rPr lang="en-US" sz="1600" dirty="0"/>
              <a:t>Cores: 12 | Threads: 24 | Base clock: 3.8GHz | Boost clock: 4.6GHz | L3 cache: 64MB | TDP: 105W                                                                                                                                          US$729.99</a:t>
            </a:r>
          </a:p>
          <a:p>
            <a:pPr algn="l" rtl="0"/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8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050" name="Picture 2" descr="C:\Users\Blnd\Desktop\AMD-Ryzen-9-3950X-CPU-Offici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64" y="4036392"/>
            <a:ext cx="7848872" cy="220092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951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9512" y="116632"/>
            <a:ext cx="8784976" cy="830997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1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rtl="0"/>
            <a:r>
              <a:rPr lang="en-US" sz="4800" b="1" spc="50" dirty="0">
                <a:ln w="11430"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CPU</a:t>
            </a:r>
            <a:endParaRPr lang="ar-IQ" sz="4800" b="1" spc="50" dirty="0">
              <a:ln w="11430"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20880" y="6453336"/>
            <a:ext cx="11156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</a:rPr>
              <a:t>Page 9</a:t>
            </a:r>
            <a:endParaRPr kumimoji="0" lang="ar-IQ" sz="1800" b="0" i="0" u="none" strike="noStrike" kern="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07504" y="6453336"/>
            <a:ext cx="8856984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76056" y="6487806"/>
            <a:ext cx="194421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UHD</a:t>
            </a:r>
            <a:endParaRPr lang="ar-IQ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1800" y="6453336"/>
            <a:ext cx="273630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Computer Hardware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900608" y="6457890"/>
            <a:ext cx="218038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15/9/2019</a:t>
            </a:r>
            <a:endParaRPr lang="ar-IQ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35182" y="1186505"/>
            <a:ext cx="8557298" cy="49787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l" rtl="0">
              <a:buFont typeface="Arial" pitchFamily="34" charset="0"/>
              <a:buChar char="•"/>
            </a:pPr>
            <a:r>
              <a:rPr lang="en-US" sz="1600" b="1" dirty="0">
                <a:solidFill>
                  <a:prstClr val="black"/>
                </a:solidFill>
              </a:rPr>
              <a:t>Intel Core i9-9900K</a:t>
            </a:r>
          </a:p>
          <a:p>
            <a:pPr lvl="0" algn="l" rtl="0"/>
            <a:r>
              <a:rPr lang="en-US" sz="1600" dirty="0">
                <a:solidFill>
                  <a:prstClr val="black"/>
                </a:solidFill>
              </a:rPr>
              <a:t>Cores: 8 | Base clock: 3.6GHz | Boost clock: 5.0GHz | L3 cache: 16MB | TDP: 95W</a:t>
            </a:r>
          </a:p>
          <a:p>
            <a:pPr lvl="0" algn="l" rtl="0"/>
            <a:r>
              <a:rPr lang="en-US" sz="1600" dirty="0">
                <a:solidFill>
                  <a:prstClr val="black"/>
                </a:solidFill>
              </a:rPr>
              <a:t>                                                                                                                                               US$494.99</a:t>
            </a:r>
          </a:p>
          <a:p>
            <a:pPr lvl="0" algn="l" rtl="0"/>
            <a:endParaRPr lang="en-US" sz="1600" dirty="0">
              <a:solidFill>
                <a:prstClr val="black"/>
              </a:solidFill>
            </a:endParaRPr>
          </a:p>
          <a:p>
            <a:pPr marL="285750" lvl="0" indent="-285750" algn="l" rtl="0">
              <a:buFont typeface="Arial" pitchFamily="34" charset="0"/>
              <a:buChar char="•"/>
            </a:pPr>
            <a:r>
              <a:rPr lang="en-US" sz="1600" b="1" dirty="0">
                <a:solidFill>
                  <a:prstClr val="black"/>
                </a:solidFill>
              </a:rPr>
              <a:t>AMD </a:t>
            </a:r>
            <a:r>
              <a:rPr lang="en-US" sz="1600" b="1" dirty="0" err="1">
                <a:solidFill>
                  <a:prstClr val="black"/>
                </a:solidFill>
              </a:rPr>
              <a:t>Ryzen</a:t>
            </a:r>
            <a:r>
              <a:rPr lang="en-US" sz="1600" b="1" dirty="0">
                <a:solidFill>
                  <a:prstClr val="black"/>
                </a:solidFill>
              </a:rPr>
              <a:t> 5 2600X</a:t>
            </a:r>
          </a:p>
          <a:p>
            <a:pPr lvl="0" algn="l" rtl="0"/>
            <a:r>
              <a:rPr lang="en-US" sz="1600" dirty="0">
                <a:solidFill>
                  <a:prstClr val="black"/>
                </a:solidFill>
              </a:rPr>
              <a:t>Cores: 6 | Threads: 12 | Base clock: 3.6GHz | Boost clock: 4.32GHz | L3 cache: 16MB</a:t>
            </a:r>
          </a:p>
          <a:p>
            <a:pPr lvl="0" algn="l" rtl="0"/>
            <a:r>
              <a:rPr lang="en-US" sz="1600" dirty="0">
                <a:solidFill>
                  <a:prstClr val="black"/>
                </a:solidFill>
              </a:rPr>
              <a:t>| TDP: 95W                                                                                                                          US$149</a:t>
            </a: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endParaRPr lang="en-US" sz="1600" dirty="0"/>
          </a:p>
          <a:p>
            <a:pPr marL="285750" indent="-285750" algn="l" rtl="0">
              <a:lnSpc>
                <a:spcPct val="115000"/>
              </a:lnSpc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b="1" dirty="0"/>
              <a:t>AMD </a:t>
            </a:r>
            <a:r>
              <a:rPr lang="en-US" sz="1600" b="1" dirty="0" err="1"/>
              <a:t>Ryzen</a:t>
            </a:r>
            <a:r>
              <a:rPr lang="en-US" sz="1600" b="1" dirty="0"/>
              <a:t> 3 2200G</a:t>
            </a: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sz="1600" dirty="0"/>
              <a:t>Cores: 4 | Threads: 4 | Base clock: 3.5GHz | Boost clock: 3.7GHz | L3 cache: 4MB</a:t>
            </a: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sz="1600" dirty="0"/>
              <a:t>| TDP: 65W                                                                                                                          US$79.99</a:t>
            </a: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sz="1600" dirty="0"/>
              <a:t> </a:t>
            </a:r>
          </a:p>
          <a:p>
            <a:pPr marL="285750" indent="-285750" algn="l" rtl="0">
              <a:lnSpc>
                <a:spcPct val="115000"/>
              </a:lnSpc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b="1" dirty="0"/>
              <a:t>AMD </a:t>
            </a:r>
            <a:r>
              <a:rPr lang="en-US" sz="1600" b="1" dirty="0" err="1"/>
              <a:t>Ryzen</a:t>
            </a:r>
            <a:r>
              <a:rPr lang="en-US" sz="1600" b="1" dirty="0"/>
              <a:t> 5 3600X</a:t>
            </a: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sz="1600" dirty="0"/>
              <a:t>Cores: 6 | Threads: 12 | Base clock: 3.8GHz | Boost clock: 4.4GHz | L3 cache: 32MB</a:t>
            </a:r>
          </a:p>
          <a:p>
            <a:pPr algn="l" rtl="0">
              <a:lnSpc>
                <a:spcPct val="115000"/>
              </a:lnSpc>
              <a:spcAft>
                <a:spcPts val="1000"/>
              </a:spcAft>
            </a:pPr>
            <a:r>
              <a:rPr lang="en-US" sz="1600" dirty="0"/>
              <a:t>| TDP: 95W                                                                                                                          US$239</a:t>
            </a:r>
          </a:p>
        </p:txBody>
      </p:sp>
    </p:spTree>
    <p:extLst>
      <p:ext uri="{BB962C8B-B14F-4D97-AF65-F5344CB8AC3E}">
        <p14:creationId xmlns:p14="http://schemas.microsoft.com/office/powerpoint/2010/main" val="299923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1529</TotalTime>
  <Words>1372</Words>
  <Application>Microsoft Office PowerPoint</Application>
  <PresentationFormat>On-screen Show (4:3)</PresentationFormat>
  <Paragraphs>329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Executive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فراس الصعيو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Blnd</dc:creator>
  <cp:lastModifiedBy>Blnd</cp:lastModifiedBy>
  <cp:revision>127</cp:revision>
  <dcterms:created xsi:type="dcterms:W3CDTF">2019-02-27T12:22:06Z</dcterms:created>
  <dcterms:modified xsi:type="dcterms:W3CDTF">2019-09-28T19:10:31Z</dcterms:modified>
</cp:coreProperties>
</file>

<file path=docProps/thumbnail.jpeg>
</file>